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b062af67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b062af67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8a9a16a0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348a9a16a0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ce90928ac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7ce90928ac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7ce90928ac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7ce90928ac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ce90928ac_6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7ce90928ac_6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7ce90928ac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7ce90928ac_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ce90928ac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ce90928ac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ce90928ac_6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7ce90928ac_6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ce90928ac_6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7ce90928ac_6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ce90928ac_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7ce90928ac_6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ce90928a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7ce90928a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Elias &amp; Mat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7ce90928ac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7ce90928ac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Sites that are advertised to serve the same purpose often have different capabilities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Image forensics tools vary in what they extract, some focus on metadata, others on error level analysis, reverse image search, or pixel tampering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No single tool can detect all forms of image manipulation or trace every source, so combining tools increases accuracy and depth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7ce90928ac_6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7ce90928ac_6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7ce90928ac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7ce90928ac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Most major search engines (Google, Bing, Yandex) respect it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Malicious bots often ignore it, especially scrapers and spam crawlers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Ignoring robots.txt can lead to: Server overload, Exposure of sensitive endpoints, Violation of Terms of Service</a:t>
            </a:r>
            <a:br>
              <a:rPr lang="en" sz="1200">
                <a:solidFill>
                  <a:schemeClr val="dk1"/>
                </a:solidFill>
              </a:rPr>
            </a:b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if a website has no robots.txt file, search engine crawlers can potentially access and index personal or private files that are publicly available.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7ce90928ac_6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7ce90928ac_6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Some websites block specific crawlers (like Bingbot or Yandex) in robots.txt, so using multiple engines reveals content others might miss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Combine robots.txt findings with Google dorking for deeper access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7ce90928ac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37ce90928ac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7ce90928ac_6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7ce90928ac_6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Over time, the Archive noticed that robots.txt was being misused: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squatters would acquire expired domains and add restrictive robots.txt files, erasing the site’s entire history from the Wayback Machine.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Malicious actors could retroactively block access to public records without being the original site owner.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Government and military sites changed hands between administrations, and robots.txt rules would suddenly hide critical historical content.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7ce90928ac_6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7ce90928ac_6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7ce90928ac_6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7ce90928ac_6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CVE = Common Vulnerabilities and Exposures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7ce90928ac_6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7ce90928ac_6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7ce90928ac_6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7ce90928ac_6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7c7fe10f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7c7fe10f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ce90928ac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ce90928ac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ce90928ac_6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ce90928ac_6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7ce90928ac_6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7ce90928ac_6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Namechk was probably made to help people find available usernames to use but we use it for malicious purposes….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ce90928ac_6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ce90928ac_6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7ce90928ac_6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7ce90928ac_6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7ce90928ac_6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7ce90928ac_6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7ce90928ac_6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7ce90928ac_6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Many OSINT tools overlap on each other, like this one using Shodan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7ce90928ac_6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7ce90928ac_6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7ce90928ac_6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7ce90928ac_6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7ce90928ac_6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7ce90928ac_6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8a9a16a0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348a9a16a0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7ce90928ac_6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7ce90928ac_6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7ce90928ac_6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7ce90928ac_6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7ce90928ac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7ce90928ac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7ce90928ac_6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7ce90928ac_6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Unless you’re on a private account, IOCs are added to a community database to continue advancing these tools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48a9a16a0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348a9a16a0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48a9a16a0e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48a9a16a0e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7b062af67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7b062af67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7ce90928ac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7ce90928ac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8a9a16a0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348a9a16a0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7b062af67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7b062af67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7b062af67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7b062af67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F1F1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42275" y="758250"/>
            <a:ext cx="0" cy="2878500"/>
          </a:xfrm>
          <a:prstGeom prst="straightConnector1">
            <a:avLst/>
          </a:prstGeom>
          <a:noFill/>
          <a:ln w="1143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272938" y="3004131"/>
            <a:ext cx="14718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2"/>
          </p:nvPr>
        </p:nvSpPr>
        <p:spPr>
          <a:xfrm>
            <a:off x="3835493" y="3004131"/>
            <a:ext cx="14724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3"/>
          </p:nvPr>
        </p:nvSpPr>
        <p:spPr>
          <a:xfrm>
            <a:off x="6398671" y="3004131"/>
            <a:ext cx="14724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4"/>
          </p:nvPr>
        </p:nvSpPr>
        <p:spPr>
          <a:xfrm>
            <a:off x="1272938" y="2469550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5"/>
          </p:nvPr>
        </p:nvSpPr>
        <p:spPr>
          <a:xfrm>
            <a:off x="3835804" y="2469550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6"/>
          </p:nvPr>
        </p:nvSpPr>
        <p:spPr>
          <a:xfrm>
            <a:off x="6398671" y="2469550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79" name="Google Shape;79;p11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81" name="Google Shape;81;p1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1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subTitle" idx="1"/>
          </p:nvPr>
        </p:nvSpPr>
        <p:spPr>
          <a:xfrm>
            <a:off x="2111850" y="1210325"/>
            <a:ext cx="52566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85" name="Google Shape;85;p12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2"/>
          <p:cNvCxnSpPr/>
          <p:nvPr/>
        </p:nvCxnSpPr>
        <p:spPr>
          <a:xfrm rot="5400000">
            <a:off x="503550" y="2653667"/>
            <a:ext cx="2544000" cy="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2111850" y="3033325"/>
            <a:ext cx="525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None/>
              <a:defRPr sz="1800" b="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1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1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852075" y="3306740"/>
            <a:ext cx="23400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"/>
          </p:nvPr>
        </p:nvSpPr>
        <p:spPr>
          <a:xfrm>
            <a:off x="3402003" y="3306740"/>
            <a:ext cx="23400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3"/>
          </p:nvPr>
        </p:nvSpPr>
        <p:spPr>
          <a:xfrm>
            <a:off x="5951930" y="3306740"/>
            <a:ext cx="23400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4"/>
          </p:nvPr>
        </p:nvSpPr>
        <p:spPr>
          <a:xfrm>
            <a:off x="852075" y="1542738"/>
            <a:ext cx="234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3402003" y="1542738"/>
            <a:ext cx="234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6"/>
          </p:nvPr>
        </p:nvSpPr>
        <p:spPr>
          <a:xfrm>
            <a:off x="5951930" y="1542738"/>
            <a:ext cx="234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97" name="Google Shape;97;p1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99" name="Google Shape;99;p1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1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1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2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64967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2"/>
          </p:nvPr>
        </p:nvSpPr>
        <p:spPr>
          <a:xfrm>
            <a:off x="4116050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3"/>
          </p:nvPr>
        </p:nvSpPr>
        <p:spPr>
          <a:xfrm>
            <a:off x="658302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4"/>
          </p:nvPr>
        </p:nvSpPr>
        <p:spPr>
          <a:xfrm>
            <a:off x="1649675" y="1903566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5"/>
          </p:nvPr>
        </p:nvSpPr>
        <p:spPr>
          <a:xfrm>
            <a:off x="4116350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6"/>
          </p:nvPr>
        </p:nvSpPr>
        <p:spPr>
          <a:xfrm>
            <a:off x="6583025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1155750" y="1242000"/>
            <a:ext cx="6832500" cy="2240400"/>
          </a:xfrm>
          <a:prstGeom prst="rect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062125" y="1914000"/>
            <a:ext cx="56094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6"/>
          <p:cNvCxnSpPr/>
          <p:nvPr/>
        </p:nvCxnSpPr>
        <p:spPr>
          <a:xfrm rot="10800000">
            <a:off x="2184088" y="1867800"/>
            <a:ext cx="312900" cy="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1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944275" y="1378950"/>
            <a:ext cx="228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6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1944275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4913750" y="1378950"/>
            <a:ext cx="228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6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3"/>
          </p:nvPr>
        </p:nvSpPr>
        <p:spPr>
          <a:xfrm>
            <a:off x="4913731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4"/>
          </p:nvPr>
        </p:nvSpPr>
        <p:spPr>
          <a:xfrm>
            <a:off x="1944277" y="3017250"/>
            <a:ext cx="2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6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5"/>
          </p:nvPr>
        </p:nvSpPr>
        <p:spPr>
          <a:xfrm>
            <a:off x="1944263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6"/>
          </p:nvPr>
        </p:nvSpPr>
        <p:spPr>
          <a:xfrm>
            <a:off x="4913752" y="3017250"/>
            <a:ext cx="2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6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7"/>
          </p:nvPr>
        </p:nvSpPr>
        <p:spPr>
          <a:xfrm>
            <a:off x="4913727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5292000" y="2212804"/>
            <a:ext cx="31734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title" idx="2"/>
          </p:nvPr>
        </p:nvSpPr>
        <p:spPr>
          <a:xfrm>
            <a:off x="5292000" y="1625200"/>
            <a:ext cx="2248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None/>
              <a:defRPr sz="60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40" name="Google Shape;140;p1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ONLY_1_2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1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3241650" y="2094288"/>
            <a:ext cx="4125600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46" name="Google Shape;146;p1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1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1889414" y="3047355"/>
            <a:ext cx="2380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2"/>
          </p:nvPr>
        </p:nvSpPr>
        <p:spPr>
          <a:xfrm>
            <a:off x="4874105" y="3047355"/>
            <a:ext cx="2380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3"/>
          </p:nvPr>
        </p:nvSpPr>
        <p:spPr>
          <a:xfrm>
            <a:off x="1889401" y="2483200"/>
            <a:ext cx="2380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"/>
          </p:nvPr>
        </p:nvSpPr>
        <p:spPr>
          <a:xfrm>
            <a:off x="4874092" y="2483200"/>
            <a:ext cx="2380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53" name="Google Shape;153;p20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811600" y="1312075"/>
            <a:ext cx="7628100" cy="3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200"/>
              <a:buFont typeface="Poppins"/>
              <a:buAutoNum type="arabi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IG_NUMBER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1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21"/>
          <p:cNvSpPr txBox="1">
            <a:spLocks noGrp="1"/>
          </p:cNvSpPr>
          <p:nvPr>
            <p:ph type="subTitle" idx="1"/>
          </p:nvPr>
        </p:nvSpPr>
        <p:spPr>
          <a:xfrm>
            <a:off x="3174025" y="140907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3174025" y="80782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None/>
              <a:defRPr sz="40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2"/>
          </p:nvPr>
        </p:nvSpPr>
        <p:spPr>
          <a:xfrm>
            <a:off x="3174025" y="275702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title" idx="3"/>
          </p:nvPr>
        </p:nvSpPr>
        <p:spPr>
          <a:xfrm>
            <a:off x="3174025" y="215577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None/>
              <a:defRPr sz="40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4"/>
          </p:nvPr>
        </p:nvSpPr>
        <p:spPr>
          <a:xfrm>
            <a:off x="3174025" y="4104975"/>
            <a:ext cx="5140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 idx="5"/>
          </p:nvPr>
        </p:nvSpPr>
        <p:spPr>
          <a:xfrm>
            <a:off x="3174025" y="350372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None/>
              <a:defRPr sz="40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800"/>
              <a:buFont typeface="Poppins"/>
              <a:buNone/>
              <a:defRPr sz="4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65" name="Google Shape;165;p2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2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ubTitle" idx="1"/>
          </p:nvPr>
        </p:nvSpPr>
        <p:spPr>
          <a:xfrm>
            <a:off x="189837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2"/>
          </p:nvPr>
        </p:nvSpPr>
        <p:spPr>
          <a:xfrm>
            <a:off x="498212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3"/>
          </p:nvPr>
        </p:nvSpPr>
        <p:spPr>
          <a:xfrm>
            <a:off x="189837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4"/>
          </p:nvPr>
        </p:nvSpPr>
        <p:spPr>
          <a:xfrm>
            <a:off x="498212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72" name="Google Shape;172;p22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22"/>
          <p:cNvSpPr txBox="1">
            <a:spLocks noGrp="1"/>
          </p:cNvSpPr>
          <p:nvPr>
            <p:ph type="subTitle" idx="5"/>
          </p:nvPr>
        </p:nvSpPr>
        <p:spPr>
          <a:xfrm>
            <a:off x="189837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6"/>
          </p:nvPr>
        </p:nvSpPr>
        <p:spPr>
          <a:xfrm>
            <a:off x="498212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7"/>
          </p:nvPr>
        </p:nvSpPr>
        <p:spPr>
          <a:xfrm>
            <a:off x="189837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8"/>
          </p:nvPr>
        </p:nvSpPr>
        <p:spPr>
          <a:xfrm>
            <a:off x="498212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78" name="Google Shape;178;p2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915200" y="752100"/>
            <a:ext cx="23409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None/>
              <a:defRPr>
                <a:solidFill>
                  <a:srgbClr val="FFAB4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82" name="Google Shape;182;p2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2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9327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44025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9327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44025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89" name="Google Shape;189;p24"/>
          <p:cNvCxnSpPr/>
          <p:nvPr/>
        </p:nvCxnSpPr>
        <p:spPr>
          <a:xfrm rot="10800000">
            <a:off x="241206" y="4609948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24"/>
          <p:cNvSpPr txBox="1">
            <a:spLocks noGrp="1"/>
          </p:cNvSpPr>
          <p:nvPr>
            <p:ph type="subTitle" idx="5"/>
          </p:nvPr>
        </p:nvSpPr>
        <p:spPr>
          <a:xfrm>
            <a:off x="932700" y="3641560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6"/>
          </p:nvPr>
        </p:nvSpPr>
        <p:spPr>
          <a:xfrm>
            <a:off x="344025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7"/>
          </p:nvPr>
        </p:nvSpPr>
        <p:spPr>
          <a:xfrm>
            <a:off x="932700" y="3250183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8"/>
          </p:nvPr>
        </p:nvSpPr>
        <p:spPr>
          <a:xfrm>
            <a:off x="344025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9"/>
          </p:nvPr>
        </p:nvSpPr>
        <p:spPr>
          <a:xfrm>
            <a:off x="59478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3"/>
          </p:nvPr>
        </p:nvSpPr>
        <p:spPr>
          <a:xfrm>
            <a:off x="59478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4"/>
          </p:nvPr>
        </p:nvSpPr>
        <p:spPr>
          <a:xfrm>
            <a:off x="594780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5"/>
          </p:nvPr>
        </p:nvSpPr>
        <p:spPr>
          <a:xfrm>
            <a:off x="594780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99" name="Google Shape;199;p2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2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subTitle" idx="1"/>
          </p:nvPr>
        </p:nvSpPr>
        <p:spPr>
          <a:xfrm>
            <a:off x="951625" y="1633875"/>
            <a:ext cx="3027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2"/>
          </p:nvPr>
        </p:nvSpPr>
        <p:spPr>
          <a:xfrm>
            <a:off x="951632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400"/>
              <a:buFont typeface="Poppins"/>
              <a:buNone/>
              <a:defRPr sz="28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04" name="Google Shape;204;p25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5"/>
          <p:cNvSpPr txBox="1">
            <a:spLocks noGrp="1"/>
          </p:cNvSpPr>
          <p:nvPr>
            <p:ph type="subTitle" idx="3"/>
          </p:nvPr>
        </p:nvSpPr>
        <p:spPr>
          <a:xfrm>
            <a:off x="951632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06" name="Google Shape;206;p2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subTitle" idx="1"/>
          </p:nvPr>
        </p:nvSpPr>
        <p:spPr>
          <a:xfrm>
            <a:off x="5169475" y="1633875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2"/>
          </p:nvPr>
        </p:nvSpPr>
        <p:spPr>
          <a:xfrm>
            <a:off x="5169475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400"/>
              <a:buFont typeface="Poppins"/>
              <a:buNone/>
              <a:defRPr sz="28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11" name="Google Shape;211;p2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26"/>
          <p:cNvSpPr txBox="1">
            <a:spLocks noGrp="1"/>
          </p:cNvSpPr>
          <p:nvPr>
            <p:ph type="subTitle" idx="3"/>
          </p:nvPr>
        </p:nvSpPr>
        <p:spPr>
          <a:xfrm>
            <a:off x="5169475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13" name="Google Shape;213;p2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2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27"/>
          <p:cNvSpPr txBox="1">
            <a:spLocks noGrp="1"/>
          </p:cNvSpPr>
          <p:nvPr>
            <p:ph type="subTitle" idx="1"/>
          </p:nvPr>
        </p:nvSpPr>
        <p:spPr>
          <a:xfrm>
            <a:off x="1835950" y="2628600"/>
            <a:ext cx="4772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 hasCustomPrompt="1"/>
          </p:nvPr>
        </p:nvSpPr>
        <p:spPr>
          <a:xfrm>
            <a:off x="1835725" y="1786800"/>
            <a:ext cx="5837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600"/>
              <a:buNone/>
              <a:defRPr sz="71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Font typeface="Poppins"/>
              <a:buNone/>
              <a:defRPr sz="6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cxnSp>
        <p:nvCxnSpPr>
          <p:cNvPr id="219" name="Google Shape;219;p2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" name="Google Shape;220;p2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1" name="Google Shape;221;p27"/>
          <p:cNvCxnSpPr/>
          <p:nvPr/>
        </p:nvCxnSpPr>
        <p:spPr>
          <a:xfrm>
            <a:off x="1835950" y="1276675"/>
            <a:ext cx="2710500" cy="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1226025" y="1406275"/>
            <a:ext cx="1758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2"/>
          </p:nvPr>
        </p:nvSpPr>
        <p:spPr>
          <a:xfrm>
            <a:off x="3694200" y="1406275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3"/>
          </p:nvPr>
        </p:nvSpPr>
        <p:spPr>
          <a:xfrm>
            <a:off x="6160875" y="1406281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4"/>
          </p:nvPr>
        </p:nvSpPr>
        <p:spPr>
          <a:xfrm>
            <a:off x="122752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5"/>
          </p:nvPr>
        </p:nvSpPr>
        <p:spPr>
          <a:xfrm>
            <a:off x="3694200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6"/>
          </p:nvPr>
        </p:nvSpPr>
        <p:spPr>
          <a:xfrm>
            <a:off x="616087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8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Poppins"/>
              <a:buNone/>
              <a:defRPr sz="15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29" name="Google Shape;229;p2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31" name="Google Shape;231;p2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2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subTitle" idx="1"/>
          </p:nvPr>
        </p:nvSpPr>
        <p:spPr>
          <a:xfrm>
            <a:off x="6017775" y="2566200"/>
            <a:ext cx="24222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None/>
              <a:defRPr>
                <a:solidFill>
                  <a:srgbClr val="FFAB4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36" name="Google Shape;236;p2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ONLY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None/>
              <a:defRPr>
                <a:solidFill>
                  <a:srgbClr val="FFAB4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800"/>
              <a:buFont typeface="Poppins"/>
              <a:buNone/>
              <a:defRPr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1"/>
          </p:nvPr>
        </p:nvSpPr>
        <p:spPr>
          <a:xfrm>
            <a:off x="3129400" y="2566200"/>
            <a:ext cx="24222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41" name="Google Shape;241;p3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3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25750" y="1786400"/>
            <a:ext cx="63642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600"/>
              <a:buNone/>
              <a:defRPr sz="68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925750" y="2726900"/>
            <a:ext cx="63642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600"/>
              <a:buFont typeface="Poppins"/>
              <a:buNone/>
              <a:defRPr sz="2100" b="1"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Poppins"/>
              <a:buNone/>
              <a:defRPr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Poppins"/>
              <a:buNone/>
              <a:defRPr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Poppins"/>
              <a:buNone/>
              <a:defRPr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Poppins"/>
              <a:buNone/>
              <a:defRPr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Poppins"/>
              <a:buNone/>
              <a:defRPr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Poppins"/>
              <a:buNone/>
              <a:defRPr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Poppins"/>
              <a:buNone/>
              <a:defRPr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Poppins"/>
              <a:buNone/>
              <a:defRPr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542275" y="1625200"/>
            <a:ext cx="0" cy="271050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ctrTitle"/>
          </p:nvPr>
        </p:nvSpPr>
        <p:spPr>
          <a:xfrm>
            <a:off x="713225" y="1157263"/>
            <a:ext cx="54144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9200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719750" y="2053877"/>
            <a:ext cx="3309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0F2"/>
              </a:buClr>
              <a:buSzPts val="2800"/>
              <a:buFont typeface="Poppins"/>
              <a:buNone/>
              <a:defRPr sz="1600">
                <a:solidFill>
                  <a:srgbClr val="EEF0F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0F2"/>
              </a:buClr>
              <a:buSzPts val="2800"/>
              <a:buFont typeface="Poppins"/>
              <a:buNone/>
              <a:defRPr sz="2800">
                <a:solidFill>
                  <a:srgbClr val="EEF0F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0F2"/>
              </a:buClr>
              <a:buSzPts val="2800"/>
              <a:buFont typeface="Poppins"/>
              <a:buNone/>
              <a:defRPr sz="2800">
                <a:solidFill>
                  <a:srgbClr val="EEF0F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0F2"/>
              </a:buClr>
              <a:buSzPts val="2800"/>
              <a:buFont typeface="Poppins"/>
              <a:buNone/>
              <a:defRPr sz="2800">
                <a:solidFill>
                  <a:srgbClr val="EEF0F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0F2"/>
              </a:buClr>
              <a:buSzPts val="2800"/>
              <a:buFont typeface="Poppins"/>
              <a:buNone/>
              <a:defRPr sz="2800">
                <a:solidFill>
                  <a:srgbClr val="EEF0F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0F2"/>
              </a:buClr>
              <a:buSzPts val="2800"/>
              <a:buFont typeface="Poppins"/>
              <a:buNone/>
              <a:defRPr sz="2800">
                <a:solidFill>
                  <a:srgbClr val="EEF0F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0F2"/>
              </a:buClr>
              <a:buSzPts val="2800"/>
              <a:buFont typeface="Poppins"/>
              <a:buNone/>
              <a:defRPr sz="2800">
                <a:solidFill>
                  <a:srgbClr val="EEF0F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0F2"/>
              </a:buClr>
              <a:buSzPts val="2800"/>
              <a:buFont typeface="Poppins"/>
              <a:buNone/>
              <a:defRPr sz="2800">
                <a:solidFill>
                  <a:srgbClr val="EEF0F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F0F2"/>
              </a:buClr>
              <a:buSzPts val="2800"/>
              <a:buFont typeface="Poppins"/>
              <a:buNone/>
              <a:defRPr sz="2800">
                <a:solidFill>
                  <a:srgbClr val="EEF0F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46" name="Google Shape;246;p31"/>
          <p:cNvCxnSpPr/>
          <p:nvPr/>
        </p:nvCxnSpPr>
        <p:spPr>
          <a:xfrm>
            <a:off x="542275" y="758250"/>
            <a:ext cx="0" cy="2970900"/>
          </a:xfrm>
          <a:prstGeom prst="straightConnector1">
            <a:avLst/>
          </a:prstGeom>
          <a:noFill/>
          <a:ln w="1143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49" name="Google Shape;249;p3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3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7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subTitle" idx="1"/>
          </p:nvPr>
        </p:nvSpPr>
        <p:spPr>
          <a:xfrm>
            <a:off x="1018525" y="1457300"/>
            <a:ext cx="6834600" cy="24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54" name="Google Shape;254;p3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3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subTitle" idx="1"/>
          </p:nvPr>
        </p:nvSpPr>
        <p:spPr>
          <a:xfrm>
            <a:off x="5458825" y="1457300"/>
            <a:ext cx="29271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2"/>
          </p:nvPr>
        </p:nvSpPr>
        <p:spPr>
          <a:xfrm>
            <a:off x="1018525" y="1457300"/>
            <a:ext cx="42213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60" name="Google Shape;260;p3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3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1F1F1F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>
            <a:off x="6481100" y="-39600"/>
            <a:ext cx="2701200" cy="2537400"/>
          </a:xfrm>
          <a:prstGeom prst="rect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36"/>
          <p:cNvCxnSpPr/>
          <p:nvPr/>
        </p:nvCxnSpPr>
        <p:spPr>
          <a:xfrm>
            <a:off x="525225" y="441500"/>
            <a:ext cx="0" cy="271050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3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/>
          <p:nvPr/>
        </p:nvSpPr>
        <p:spPr>
          <a:xfrm>
            <a:off x="-159275" y="1563300"/>
            <a:ext cx="1591500" cy="3962100"/>
          </a:xfrm>
          <a:prstGeom prst="rect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37"/>
          <p:cNvCxnSpPr/>
          <p:nvPr/>
        </p:nvCxnSpPr>
        <p:spPr>
          <a:xfrm rot="10800000">
            <a:off x="986725" y="1327650"/>
            <a:ext cx="445500" cy="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3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subTitle" idx="1"/>
          </p:nvPr>
        </p:nvSpPr>
        <p:spPr>
          <a:xfrm>
            <a:off x="811600" y="1312075"/>
            <a:ext cx="7628100" cy="3296400"/>
          </a:xfrm>
          <a:prstGeom prst="rect">
            <a:avLst/>
          </a:prstGeom>
          <a:noFill/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200"/>
              <a:buFont typeface="Poppins"/>
              <a:buAutoNum type="arabi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74" name="Google Shape;274;p3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3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xfrm>
            <a:off x="811600" y="1312075"/>
            <a:ext cx="7628100" cy="3296400"/>
          </a:xfrm>
          <a:prstGeom prst="rect">
            <a:avLst/>
          </a:prstGeom>
          <a:noFill/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200"/>
              <a:buFont typeface="Poppins"/>
              <a:buAutoNum type="arabi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79" name="Google Shape;279;p3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-14031" y="1217264"/>
            <a:ext cx="35949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7" name="Google Shape;27;p5">
            <a:hlinkClick r:id="rId2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841362" y="1673275"/>
            <a:ext cx="856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0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841325" y="3119875"/>
            <a:ext cx="856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0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5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7"/>
          </p:nvPr>
        </p:nvSpPr>
        <p:spPr>
          <a:xfrm>
            <a:off x="4907023" y="1673275"/>
            <a:ext cx="755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0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8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9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13"/>
          </p:nvPr>
        </p:nvSpPr>
        <p:spPr>
          <a:xfrm>
            <a:off x="4908407" y="3119875"/>
            <a:ext cx="755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0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Font typeface="Poppins"/>
              <a:buNone/>
              <a:defRPr sz="3000" b="1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4"/>
          </p:nvPr>
        </p:nvSpPr>
        <p:spPr>
          <a:xfrm>
            <a:off x="56625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925750" y="2130650"/>
            <a:ext cx="42360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idx="2"/>
          </p:nvPr>
        </p:nvSpPr>
        <p:spPr>
          <a:xfrm>
            <a:off x="925750" y="1640525"/>
            <a:ext cx="242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None/>
              <a:defRPr sz="60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Poppins"/>
              <a:buNone/>
              <a:defRPr sz="6000" b="1">
                <a:solidFill>
                  <a:srgbClr val="FD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Poppins"/>
              <a:buNone/>
              <a:defRPr sz="6000" b="1">
                <a:solidFill>
                  <a:srgbClr val="FD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Poppins"/>
              <a:buNone/>
              <a:defRPr sz="6000" b="1">
                <a:solidFill>
                  <a:srgbClr val="FD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Poppins"/>
              <a:buNone/>
              <a:defRPr sz="6000" b="1">
                <a:solidFill>
                  <a:srgbClr val="FD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Poppins"/>
              <a:buNone/>
              <a:defRPr sz="6000" b="1">
                <a:solidFill>
                  <a:srgbClr val="FD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Poppins"/>
              <a:buNone/>
              <a:defRPr sz="6000" b="1">
                <a:solidFill>
                  <a:srgbClr val="FD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Poppins"/>
              <a:buNone/>
              <a:defRPr sz="6000" b="1">
                <a:solidFill>
                  <a:srgbClr val="FD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Poppins"/>
              <a:buNone/>
              <a:defRPr sz="6000" b="1">
                <a:solidFill>
                  <a:srgbClr val="FD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45" name="Google Shape;45;p6"/>
          <p:cNvCxnSpPr/>
          <p:nvPr/>
        </p:nvCxnSpPr>
        <p:spPr>
          <a:xfrm>
            <a:off x="5422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1410325" y="1727250"/>
            <a:ext cx="5264700" cy="23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52" name="Google Shape;52;p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1"/>
          </p:nvPr>
        </p:nvSpPr>
        <p:spPr>
          <a:xfrm>
            <a:off x="4193025" y="1955525"/>
            <a:ext cx="3488100" cy="22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AutoNum type="arabi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AutoNum type="alphaL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AutoNum type="romanL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AutoNum type="arabi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AutoNum type="alphaL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AutoNum type="romanL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AutoNum type="arabi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AutoNum type="alphaL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AutoNum type="romanLcPeriod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57" name="Google Shape;57;p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0" name="Google Shape;60;p8"/>
          <p:cNvCxnSpPr/>
          <p:nvPr/>
        </p:nvCxnSpPr>
        <p:spPr>
          <a:xfrm>
            <a:off x="737600" y="701450"/>
            <a:ext cx="2710500" cy="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1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5289800" y="752100"/>
            <a:ext cx="2810100" cy="1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5781275" y="2763700"/>
            <a:ext cx="23187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8288525" y="915600"/>
            <a:ext cx="1800" cy="158100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0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70" name="Google Shape;70;p1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Google Shape;71;p1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100" b="1" i="0" u="none" strike="noStrike" cap="none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F1F1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9200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4225" y="1159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87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○"/>
              <a:defRPr sz="13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EGbPili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hodan.i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hodan.i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imag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tineye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images" TargetMode="External"/><Relationship Id="rId7" Type="http://schemas.openxmlformats.org/officeDocument/2006/relationships/hyperlink" Target="https://copyseeker.net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nso.ai/en" TargetMode="External"/><Relationship Id="rId5" Type="http://schemas.openxmlformats.org/officeDocument/2006/relationships/hyperlink" Target="https://tineye.com/" TargetMode="External"/><Relationship Id="rId4" Type="http://schemas.openxmlformats.org/officeDocument/2006/relationships/hyperlink" Target="https://yandex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hunter.io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ramies/theHarveste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erisolve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ylesuxx.github.io/steganography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RLB5LMyL6PadhGljwO6aLxf7vUH9fPTH/view?usp=sharin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hyperlink" Target="https://stylesuxx.github.io/steganograph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useipdb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ustotal.com/gui/home/upload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ryhackme.com/p/OSINT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ourcing.games/" TargetMode="External"/><Relationship Id="rId5" Type="http://schemas.openxmlformats.org/officeDocument/2006/relationships/hyperlink" Target="https://gralhix.com/list-of-osint-exercises/" TargetMode="External"/><Relationship Id="rId4" Type="http://schemas.openxmlformats.org/officeDocument/2006/relationships/hyperlink" Target="https://tryhackme.com/p/OSINTDojo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ctrTitle"/>
          </p:nvPr>
        </p:nvSpPr>
        <p:spPr>
          <a:xfrm>
            <a:off x="894500" y="588600"/>
            <a:ext cx="65358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All About OSINT</a:t>
            </a:r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subTitle" idx="1"/>
          </p:nvPr>
        </p:nvSpPr>
        <p:spPr>
          <a:xfrm>
            <a:off x="894500" y="2887925"/>
            <a:ext cx="33357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By: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FF9900"/>
                </a:solidFill>
              </a:rPr>
              <a:t>Molly </a:t>
            </a:r>
            <a:br>
              <a:rPr lang="en" dirty="0">
                <a:solidFill>
                  <a:srgbClr val="FF9900"/>
                </a:solidFill>
              </a:rPr>
            </a:br>
            <a:r>
              <a:rPr lang="en" dirty="0">
                <a:solidFill>
                  <a:srgbClr val="FF9900"/>
                </a:solidFill>
              </a:rPr>
              <a:t>Jessica </a:t>
            </a:r>
            <a:endParaRPr dirty="0">
              <a:solidFill>
                <a:srgbClr val="FF9900"/>
              </a:solidFill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008836" y="717236"/>
            <a:ext cx="2397300" cy="213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Qr code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9" name="Google Shape;289;p40" title="download (19).jpg"/>
          <p:cNvPicPr preferRelativeResize="0"/>
          <p:nvPr/>
        </p:nvPicPr>
        <p:blipFill rotWithShape="1">
          <a:blip r:embed="rId3">
            <a:alphaModFix/>
          </a:blip>
          <a:srcRect l="1879" t="27378" r="37484" b="1840"/>
          <a:stretch/>
        </p:blipFill>
        <p:spPr>
          <a:xfrm>
            <a:off x="3478000" y="1876725"/>
            <a:ext cx="1804874" cy="264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/>
        </p:nvSpPr>
        <p:spPr>
          <a:xfrm>
            <a:off x="430500" y="1057225"/>
            <a:ext cx="8283000" cy="29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National Security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Journalism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Research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Law enforcement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Criminal Justice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Intelligence Analyst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49"/>
          <p:cNvSpPr txBox="1">
            <a:spLocks noGrp="1"/>
          </p:cNvSpPr>
          <p:nvPr>
            <p:ph type="title"/>
          </p:nvPr>
        </p:nvSpPr>
        <p:spPr>
          <a:xfrm>
            <a:off x="0" y="262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OSINT Pathways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74" name="Google Shape;3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899" y="1187299"/>
            <a:ext cx="2013025" cy="20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075" y="1950875"/>
            <a:ext cx="2191422" cy="2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>
            <a:spLocks noGrp="1"/>
          </p:cNvSpPr>
          <p:nvPr>
            <p:ph type="title" idx="2"/>
          </p:nvPr>
        </p:nvSpPr>
        <p:spPr>
          <a:xfrm>
            <a:off x="925750" y="1640525"/>
            <a:ext cx="242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1001550" y="2594175"/>
            <a:ext cx="42360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Getting Started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>
            <a:spLocks noGrp="1"/>
          </p:cNvSpPr>
          <p:nvPr>
            <p:ph type="title"/>
          </p:nvPr>
        </p:nvSpPr>
        <p:spPr>
          <a:xfrm>
            <a:off x="0" y="55435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OSINT Process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87" name="Google Shape;3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38" y="1127054"/>
            <a:ext cx="6788725" cy="32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/>
        </p:nvSpPr>
        <p:spPr>
          <a:xfrm>
            <a:off x="4242975" y="1273325"/>
            <a:ext cx="4358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Using search operators to manipulate Google searches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Can find old versions of pages, open directories, forgotten public files, etc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304800" y="3831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Google Dorking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9" y="955813"/>
            <a:ext cx="3225533" cy="36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304800" y="3831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Google Dorking: Search PDFs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9" y="955813"/>
            <a:ext cx="3225533" cy="36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188" y="911038"/>
            <a:ext cx="3676468" cy="40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/>
        </p:nvSpPr>
        <p:spPr>
          <a:xfrm>
            <a:off x="4909213" y="1233975"/>
            <a:ext cx="41157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Can search all public Excel Sheets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Manipulates Google Ranking algorithm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Domains with higher reputation like .edu and .gov may rank higher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xfrm>
            <a:off x="304800" y="3831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Google Dorking: Search Excel Sheets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08" name="Google Shape;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35688"/>
            <a:ext cx="4417600" cy="2472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>
            <a:spLocks noGrp="1"/>
          </p:cNvSpPr>
          <p:nvPr>
            <p:ph type="title"/>
          </p:nvPr>
        </p:nvSpPr>
        <p:spPr>
          <a:xfrm>
            <a:off x="304800" y="3831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Google Dorking: Search Excel Sheets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414" name="Google Shape;4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00" y="1040438"/>
            <a:ext cx="4288205" cy="38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5"/>
          <p:cNvSpPr txBox="1"/>
          <p:nvPr/>
        </p:nvSpPr>
        <p:spPr>
          <a:xfrm>
            <a:off x="4909213" y="1233975"/>
            <a:ext cx="41157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Can search all public Excel Sheets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Manipulates Google Ranking algorithm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Domains with higher reputation like .edu and .gov may rank higher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/>
        </p:nvSpPr>
        <p:spPr>
          <a:xfrm>
            <a:off x="5028300" y="1162525"/>
            <a:ext cx="41157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304800" y="3831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Google Dorking: Search Env Config Files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2" name="Google Shape;422;p56"/>
          <p:cNvSpPr txBox="1"/>
          <p:nvPr/>
        </p:nvSpPr>
        <p:spPr>
          <a:xfrm>
            <a:off x="4861600" y="1162525"/>
            <a:ext cx="41157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Env files should NEVER be public 💀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Environment Configuration Files may contain API keys, database usernames and passwords, etc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1138713"/>
            <a:ext cx="4207832" cy="36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/>
        </p:nvSpPr>
        <p:spPr>
          <a:xfrm>
            <a:off x="5028300" y="1162525"/>
            <a:ext cx="41157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57"/>
          <p:cNvSpPr txBox="1">
            <a:spLocks noGrp="1"/>
          </p:cNvSpPr>
          <p:nvPr>
            <p:ph type="title"/>
          </p:nvPr>
        </p:nvSpPr>
        <p:spPr>
          <a:xfrm>
            <a:off x="304800" y="3831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Google Dorking: Search Env Config Files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30" name="Google Shape;430;p57"/>
          <p:cNvPicPr preferRelativeResize="0"/>
          <p:nvPr/>
        </p:nvPicPr>
        <p:blipFill rotWithShape="1">
          <a:blip r:embed="rId3">
            <a:alphaModFix/>
          </a:blip>
          <a:srcRect r="3772"/>
          <a:stretch/>
        </p:blipFill>
        <p:spPr>
          <a:xfrm>
            <a:off x="614725" y="1040450"/>
            <a:ext cx="4246874" cy="38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/>
        </p:nvSpPr>
        <p:spPr>
          <a:xfrm>
            <a:off x="4861600" y="1162525"/>
            <a:ext cx="41157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Attackers could: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Connect to the database and steal data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Access sensitive credentials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Trigger debug mode to show internal errors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Google Dorking: Many Commands!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37" name="Google Shape;437;p58"/>
          <p:cNvPicPr preferRelativeResize="0"/>
          <p:nvPr/>
        </p:nvPicPr>
        <p:blipFill rotWithShape="1">
          <a:blip r:embed="rId3">
            <a:alphaModFix/>
          </a:blip>
          <a:srcRect t="5749"/>
          <a:stretch/>
        </p:blipFill>
        <p:spPr>
          <a:xfrm>
            <a:off x="215213" y="834675"/>
            <a:ext cx="6649974" cy="40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687" y="1404788"/>
            <a:ext cx="2571125" cy="25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[] Pals</a:t>
            </a:r>
            <a:endParaRPr dirty="0"/>
          </a:p>
        </p:txBody>
      </p:sp>
      <p:sp>
        <p:nvSpPr>
          <p:cNvPr id="297" name="Google Shape;297;p41"/>
          <p:cNvSpPr txBox="1">
            <a:spLocks noGrp="1"/>
          </p:cNvSpPr>
          <p:nvPr>
            <p:ph type="subTitle" idx="1"/>
          </p:nvPr>
        </p:nvSpPr>
        <p:spPr>
          <a:xfrm>
            <a:off x="381975" y="1095625"/>
            <a:ext cx="5532600" cy="329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dirty="0">
                <a:solidFill>
                  <a:schemeClr val="accent1"/>
                </a:solidFill>
              </a:rPr>
              <a:t>Groups are assigned to a mentor</a:t>
            </a:r>
            <a:endParaRPr dirty="0">
              <a:solidFill>
                <a:schemeClr val="accent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We do our best to pair pals with good mentors that are experienced in what they want to learn about!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dirty="0">
                <a:solidFill>
                  <a:schemeClr val="accent1"/>
                </a:solidFill>
              </a:rPr>
              <a:t>Get to know other Pals!</a:t>
            </a:r>
            <a:endParaRPr dirty="0">
              <a:solidFill>
                <a:schemeClr val="accent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We pair multiple pals to two mentors, allowing you to collaborate with others who have similar skill levels, so you can learn and grow together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dirty="0">
                <a:solidFill>
                  <a:schemeClr val="accent1"/>
                </a:solidFill>
              </a:rPr>
              <a:t>Learn more about [] topics</a:t>
            </a:r>
            <a:endParaRPr dirty="0">
              <a:solidFill>
                <a:schemeClr val="accent1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Labs will expand upon weekly meeting topics!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 dirty="0">
              <a:solidFill>
                <a:schemeClr val="accent1"/>
              </a:solidFill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6125336" y="3742125"/>
            <a:ext cx="29712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Sign-ups end 09/14 at 11:59 PM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>
            <a:spLocks noGrp="1"/>
          </p:cNvSpPr>
          <p:nvPr>
            <p:ph type="title"/>
          </p:nvPr>
        </p:nvSpPr>
        <p:spPr>
          <a:xfrm>
            <a:off x="0" y="1550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Why Are There So Many Tools?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44" name="Google Shape;4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63" y="777500"/>
            <a:ext cx="7400873" cy="36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/>
        </p:nvSpPr>
        <p:spPr>
          <a:xfrm>
            <a:off x="458075" y="862375"/>
            <a:ext cx="56130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 Crawlers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-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Bot that looks at ALL data in World Wide Web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-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lot of AI and search engines (if not all) use this for content farming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Archiving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-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act where one keeps data in a specialized place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-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EX: Internet Archive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Robots.txt</a:t>
            </a:r>
            <a:endParaRPr sz="15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-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text file that tells web crawlers what content can be accessed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-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Malicious bots will ignore this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0" y="1681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Web Crawlers? Archiving? robots.txt?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51" name="Google Shape;4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785" y="862375"/>
            <a:ext cx="2282967" cy="341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/>
          <p:nvPr/>
        </p:nvSpPr>
        <p:spPr>
          <a:xfrm>
            <a:off x="411175" y="1032500"/>
            <a:ext cx="48675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 u="sng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Minute Tip</a:t>
            </a: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(Great Overview)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Robots.txt: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file at the root of the website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Tells web crawlers which parts of the site they </a:t>
            </a:r>
            <a:r>
              <a:rPr lang="en"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should not access</a:t>
            </a:r>
            <a:endParaRPr sz="2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there’s no robots.txt, crawlers </a:t>
            </a:r>
            <a:r>
              <a:rPr lang="en"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assume full access is allowed</a:t>
            </a:r>
            <a:endParaRPr sz="2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Can We Use robots.txt for OSINT?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58" name="Google Shape;45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400" y="938225"/>
            <a:ext cx="3560527" cy="3981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62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Can We Use robots.txt for OSINT?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5" name="Google Shape;465;p62"/>
          <p:cNvSpPr txBox="1"/>
          <p:nvPr/>
        </p:nvSpPr>
        <p:spPr>
          <a:xfrm>
            <a:off x="411175" y="1032500"/>
            <a:ext cx="48675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Ex: linkedin.com -&gt;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 can’t use web crawler to access LinkedIn Learning content, Job Applications, Private Profiles, etc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6" name="Google Shape;4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050" y="960625"/>
            <a:ext cx="32194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>
            <a:spLocks noGrp="1"/>
          </p:cNvSpPr>
          <p:nvPr>
            <p:ph type="title" idx="2"/>
          </p:nvPr>
        </p:nvSpPr>
        <p:spPr>
          <a:xfrm>
            <a:off x="925750" y="1640525"/>
            <a:ext cx="242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2" name="Google Shape;472;p63"/>
          <p:cNvSpPr txBox="1">
            <a:spLocks noGrp="1"/>
          </p:cNvSpPr>
          <p:nvPr>
            <p:ph type="title"/>
          </p:nvPr>
        </p:nvSpPr>
        <p:spPr>
          <a:xfrm>
            <a:off x="1001550" y="2594175"/>
            <a:ext cx="42360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OSINT Tools</a:t>
            </a:r>
            <a:endParaRPr/>
          </a:p>
        </p:txBody>
      </p:sp>
      <p:pic>
        <p:nvPicPr>
          <p:cNvPr id="473" name="Google Shape;473;p63" title="e4415eff265cf5f3ffcdd087900ad8f6.jpg"/>
          <p:cNvPicPr preferRelativeResize="0"/>
          <p:nvPr/>
        </p:nvPicPr>
        <p:blipFill rotWithShape="1">
          <a:blip r:embed="rId3">
            <a:alphaModFix/>
          </a:blip>
          <a:srcRect l="25923" t="25488" r="11806" b="23350"/>
          <a:stretch/>
        </p:blipFill>
        <p:spPr>
          <a:xfrm>
            <a:off x="4840550" y="675249"/>
            <a:ext cx="3346775" cy="335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64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Search &amp; Discovery: 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Wayback Machine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80" name="Google Shape;480;p64"/>
          <p:cNvSpPr txBox="1"/>
          <p:nvPr/>
        </p:nvSpPr>
        <p:spPr>
          <a:xfrm>
            <a:off x="411175" y="1032500"/>
            <a:ext cx="58086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- Views historical snapshots of websites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- Malicious actors got away with blocking access to public records by putting them on robots.txt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- In 2017, Wayback Machine stopped honoring robots.txt to stop misuse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1" name="Google Shape;48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283" y="1032496"/>
            <a:ext cx="238615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4" title="Wabac-Cartoon.jpg"/>
          <p:cNvPicPr preferRelativeResize="0"/>
          <p:nvPr/>
        </p:nvPicPr>
        <p:blipFill rotWithShape="1">
          <a:blip r:embed="rId5">
            <a:alphaModFix/>
          </a:blip>
          <a:srcRect l="10350" t="9879" r="11236" b="11398"/>
          <a:stretch/>
        </p:blipFill>
        <p:spPr>
          <a:xfrm>
            <a:off x="6444187" y="2166950"/>
            <a:ext cx="2500325" cy="17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65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Search &amp; Discovery: 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Wayback Machine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89" name="Google Shape;48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25" y="1032500"/>
            <a:ext cx="4453327" cy="385630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5"/>
          <p:cNvSpPr txBox="1"/>
          <p:nvPr/>
        </p:nvSpPr>
        <p:spPr>
          <a:xfrm>
            <a:off x="5093975" y="1032500"/>
            <a:ext cx="37911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Before CPP updated their website, many sites had broken links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 used Wayback Machine to access the old Dining Hours page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6" name="Google Shape;496;p66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Search &amp; Discovery: 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Shodan.io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97" name="Google Shape;497;p66"/>
          <p:cNvSpPr txBox="1"/>
          <p:nvPr/>
        </p:nvSpPr>
        <p:spPr>
          <a:xfrm>
            <a:off x="411175" y="1032500"/>
            <a:ext cx="52500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Scans entire internet for devices and services that are publicly accessible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Ex. Open ports, device types, geolocation, banner info, ISP data, SSL certificates, CVEs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175" y="1032500"/>
            <a:ext cx="3184225" cy="16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6" title="360_F_723056816_irMoAo8SFXjh9PNlT9kb7FUePA73JzK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625" y="2797100"/>
            <a:ext cx="2508910" cy="16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7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67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Search &amp; Discovery: 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Shodan.io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06" name="Google Shape;50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75" y="1032500"/>
            <a:ext cx="8462450" cy="201658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7"/>
          <p:cNvSpPr txBox="1"/>
          <p:nvPr/>
        </p:nvSpPr>
        <p:spPr>
          <a:xfrm>
            <a:off x="411175" y="3049075"/>
            <a:ext cx="84624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^ 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All the CVEs that walmart.com is vulnerable to! Yikes!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CVE = Common Vulnerabilities and Exposures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8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68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Reverse Image Search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4" name="Google Shape;514;p68"/>
          <p:cNvSpPr txBox="1"/>
          <p:nvPr/>
        </p:nvSpPr>
        <p:spPr>
          <a:xfrm>
            <a:off x="411175" y="1032500"/>
            <a:ext cx="4700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Used to identify any images, faces, and locations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Spot catfish pictures, find the earliest upload of an image, find similar content, etc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68"/>
          <p:cNvPicPr preferRelativeResize="0"/>
          <p:nvPr/>
        </p:nvPicPr>
        <p:blipFill rotWithShape="1">
          <a:blip r:embed="rId3">
            <a:alphaModFix/>
          </a:blip>
          <a:srcRect b="3929"/>
          <a:stretch/>
        </p:blipFill>
        <p:spPr>
          <a:xfrm>
            <a:off x="5038075" y="1032500"/>
            <a:ext cx="3178025" cy="36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>
            <a:spLocks noGrp="1"/>
          </p:cNvSpPr>
          <p:nvPr>
            <p:ph type="title"/>
          </p:nvPr>
        </p:nvSpPr>
        <p:spPr>
          <a:xfrm>
            <a:off x="1470900" y="162509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Alumni Mentorship</a:t>
            </a:r>
            <a:endParaRPr/>
          </a:p>
        </p:txBody>
      </p:sp>
      <p:sp>
        <p:nvSpPr>
          <p:cNvPr id="305" name="Google Shape;305;p42"/>
          <p:cNvSpPr txBox="1">
            <a:spLocks noGrp="1"/>
          </p:cNvSpPr>
          <p:nvPr>
            <p:ph type="subTitle" idx="1"/>
          </p:nvPr>
        </p:nvSpPr>
        <p:spPr>
          <a:xfrm>
            <a:off x="153375" y="807525"/>
            <a:ext cx="5532600" cy="329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dirty="0">
                <a:solidFill>
                  <a:schemeClr val="accent1"/>
                </a:solidFill>
              </a:rPr>
              <a:t>1-on-1 mentoring</a:t>
            </a:r>
            <a:endParaRPr dirty="0">
              <a:solidFill>
                <a:schemeClr val="accen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Paired with one </a:t>
            </a:r>
            <a:r>
              <a:rPr lang="en" dirty="0"/>
              <a:t>[]</a:t>
            </a: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 alum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dirty="0">
                <a:solidFill>
                  <a:schemeClr val="accent1"/>
                </a:solidFill>
              </a:rPr>
              <a:t>Network and learn from alumni</a:t>
            </a:r>
            <a:endParaRPr dirty="0">
              <a:solidFill>
                <a:schemeClr val="accen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Build relationships with current and past generations of </a:t>
            </a:r>
            <a:r>
              <a:rPr lang="en" dirty="0"/>
              <a:t>[]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dirty="0">
                <a:solidFill>
                  <a:schemeClr val="accent1"/>
                </a:solidFill>
              </a:rPr>
              <a:t>Gain better understanding of corporate world</a:t>
            </a:r>
            <a:endParaRPr dirty="0">
              <a:solidFill>
                <a:schemeClr val="accen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Learn about alumni’s experiences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Char char="●"/>
            </a:pPr>
            <a:r>
              <a:rPr lang="en" dirty="0">
                <a:solidFill>
                  <a:schemeClr val="accent1"/>
                </a:solidFill>
              </a:rPr>
              <a:t>Internship/job preparation</a:t>
            </a:r>
            <a:endParaRPr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Resume reviews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LinkedIn reviews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Mock interviews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Potential referrals for internships/job applications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5904275" y="3899275"/>
            <a:ext cx="31143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Sign-ups end 09/12 at 11:59 PM!!!</a:t>
            </a:r>
            <a:endParaRPr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272476" y="4414500"/>
            <a:ext cx="46503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*Contact [] with any questions </a:t>
            </a: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83C75-021D-E036-3BD9-3D8E0DF32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9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" name="Google Shape;521;p69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Reverse Image Search: AI vs Webcrawler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2" name="Google Shape;522;p69"/>
          <p:cNvSpPr txBox="1"/>
          <p:nvPr/>
        </p:nvSpPr>
        <p:spPr>
          <a:xfrm>
            <a:off x="411175" y="1032500"/>
            <a:ext cx="42651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www.google.com/images</a:t>
            </a:r>
            <a:endParaRPr sz="20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5791950" y="1032500"/>
            <a:ext cx="452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https://tineye.com/</a:t>
            </a:r>
            <a:endParaRPr/>
          </a:p>
        </p:txBody>
      </p:sp>
      <p:pic>
        <p:nvPicPr>
          <p:cNvPr id="524" name="Google Shape;52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675" y="1677500"/>
            <a:ext cx="4162924" cy="257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500" y="1677501"/>
            <a:ext cx="3180249" cy="28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0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1" name="Google Shape;531;p70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Reverse Image Search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499175" y="1032500"/>
            <a:ext cx="8395800" cy="2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www.google.com/images</a:t>
            </a:r>
            <a:r>
              <a:rPr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Uses Googlebot-Image crawler and Google Lens AI </a:t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https://yandex.com</a:t>
            </a:r>
            <a:r>
              <a:rPr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Russia’s biggest search engine (comparable to Google and Meta in terms of inner workings)</a:t>
            </a:r>
            <a:endParaRPr sz="17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https://tineye.com/</a:t>
            </a:r>
            <a:r>
              <a:rPr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Crawls entire internet to find exact matches online</a:t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https://lenso.ai/en</a:t>
            </a:r>
            <a:r>
              <a:rPr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Uses Content Based Image Retrieval AI tech for places, face recognition, and duplicates.</a:t>
            </a:r>
            <a:endParaRPr sz="17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https://copyseeker.net/</a:t>
            </a:r>
            <a:r>
              <a:rPr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Uses its own AI Image Search</a:t>
            </a:r>
            <a:endParaRPr sz="17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71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Social Media Intelligence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9" name="Google Shape;539;p71"/>
          <p:cNvSpPr txBox="1"/>
          <p:nvPr/>
        </p:nvSpPr>
        <p:spPr>
          <a:xfrm>
            <a:off x="276675" y="1141925"/>
            <a:ext cx="54201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Namechk: Checks username availability across 100+ platforms 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Who Posted What: Searches historical Twitter posts for verifying claims or finding deleted tweets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0" name="Google Shape;54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175" y="987075"/>
            <a:ext cx="3142426" cy="31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2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6" name="Google Shape;546;p72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Social Media Intelligence: Creepy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7" name="Google Shape;547;p72"/>
          <p:cNvSpPr txBox="1"/>
          <p:nvPr/>
        </p:nvSpPr>
        <p:spPr>
          <a:xfrm>
            <a:off x="145400" y="1141925"/>
            <a:ext cx="46221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Geolocation OSINT tool using social media metadata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Maps user activity based on posts with location tags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Creepy is indeed creepy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8" name="Google Shape;548;p72" title="Place_based_project.png"/>
          <p:cNvPicPr preferRelativeResize="0"/>
          <p:nvPr/>
        </p:nvPicPr>
        <p:blipFill rotWithShape="1">
          <a:blip r:embed="rId3">
            <a:alphaModFix/>
          </a:blip>
          <a:srcRect l="7290" r="21235"/>
          <a:stretch/>
        </p:blipFill>
        <p:spPr>
          <a:xfrm>
            <a:off x="4894472" y="1032500"/>
            <a:ext cx="4098100" cy="33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3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4" name="Google Shape;554;p73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Social Media Intelligence: Sock Puppets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5" name="Google Shape;555;p73"/>
          <p:cNvSpPr txBox="1"/>
          <p:nvPr/>
        </p:nvSpPr>
        <p:spPr>
          <a:xfrm>
            <a:off x="215800" y="1154625"/>
            <a:ext cx="79806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Fake online identity used by investigators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“Finsta”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6" name="Google Shape;556;p73" title="images.jpg"/>
          <p:cNvPicPr preferRelativeResize="0"/>
          <p:nvPr/>
        </p:nvPicPr>
        <p:blipFill rotWithShape="1">
          <a:blip r:embed="rId3">
            <a:alphaModFix/>
          </a:blip>
          <a:srcRect l="17039"/>
          <a:stretch/>
        </p:blipFill>
        <p:spPr>
          <a:xfrm>
            <a:off x="6362700" y="1110275"/>
            <a:ext cx="2499350" cy="31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3"/>
          <p:cNvSpPr txBox="1"/>
          <p:nvPr/>
        </p:nvSpPr>
        <p:spPr>
          <a:xfrm>
            <a:off x="215800" y="1885725"/>
            <a:ext cx="59565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2011, US Central Command’s Operation Earnest Voice made Twitter/Facebook sockpuppets to spread Pro American propaganda in Middle East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p74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Domain &amp; Network Intelligence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64" name="Google Shape;564;p74"/>
          <p:cNvSpPr txBox="1"/>
          <p:nvPr/>
        </p:nvSpPr>
        <p:spPr>
          <a:xfrm>
            <a:off x="411175" y="2231575"/>
            <a:ext cx="5195100" cy="2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hunter.io</a:t>
            </a:r>
            <a:endParaRPr sz="20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Finds </a:t>
            </a: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email addresses associated with a domain and </a:t>
            </a:r>
            <a:r>
              <a:rPr lang="en" sz="2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verifies </a:t>
            </a: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deliverability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(Checking someone didn’t give you a fake email 🥀)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5" name="Google Shape;56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275" y="2340200"/>
            <a:ext cx="3232926" cy="182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4"/>
          <p:cNvSpPr txBox="1"/>
          <p:nvPr/>
        </p:nvSpPr>
        <p:spPr>
          <a:xfrm>
            <a:off x="228600" y="1055975"/>
            <a:ext cx="8686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Discover publicly available data about domains, subdomains, emails, and infrastructure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5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2" name="Google Shape;572;p75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Domain &amp; Network Intelligence: 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TheHarvester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73" name="Google Shape;573;p75"/>
          <p:cNvSpPr txBox="1"/>
          <p:nvPr/>
        </p:nvSpPr>
        <p:spPr>
          <a:xfrm>
            <a:off x="3856975" y="1032500"/>
            <a:ext cx="51150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Pentest Recon Tool for gathering names, emails, IPs, subdomains, and URLs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LOTS of sources: Google, Bing, Yahoo, DuckDuckGo, DNSDumpster, Censys, Shodan, Netcraft, etc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4" name="Google Shape;574;p75" title="imag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56" y="1032506"/>
            <a:ext cx="3159325" cy="31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6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76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Image &amp; Metadata Analysis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1" name="Google Shape;581;p76"/>
          <p:cNvSpPr txBox="1"/>
          <p:nvPr/>
        </p:nvSpPr>
        <p:spPr>
          <a:xfrm>
            <a:off x="411175" y="1032500"/>
            <a:ext cx="63663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Metadata = “data about data”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 extract hidden data from images, documents, videos, etc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May include: timestamps, device info, GPS coords, IP addresses, edit history, user data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2" name="Google Shape;582;p76" title="050db591cbf854c5eb671fb0d297f88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875" y="2445325"/>
            <a:ext cx="2061725" cy="192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7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8" name="Google Shape;588;p77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Metadata Analysis: </a:t>
            </a:r>
            <a:r>
              <a:rPr lang="en" u="sng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Aperi Solve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589" name="Google Shape;589;p77"/>
          <p:cNvSpPr txBox="1"/>
          <p:nvPr/>
        </p:nvSpPr>
        <p:spPr>
          <a:xfrm>
            <a:off x="489350" y="1032500"/>
            <a:ext cx="79392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https://stylesuxx.github.io/steganography/</a:t>
            </a: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Encode/Decode Steganographic Message for testing^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Aperi Solve is currently down but it included: 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Zsteg, steghide, outguess, exiftool, binwalk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Many steganography, metadata, and forensics tools!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8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Metadata Analysis: Steg Challenge</a:t>
            </a:r>
            <a:endParaRPr>
              <a:solidFill>
                <a:srgbClr val="EEF0F2"/>
              </a:solidFill>
            </a:endParaRPr>
          </a:p>
        </p:txBody>
      </p:sp>
      <p:sp>
        <p:nvSpPr>
          <p:cNvPr id="595" name="Google Shape;595;p78"/>
          <p:cNvSpPr txBox="1"/>
          <p:nvPr/>
        </p:nvSpPr>
        <p:spPr>
          <a:xfrm>
            <a:off x="270975" y="1060550"/>
            <a:ext cx="85359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File: </a:t>
            </a:r>
            <a:r>
              <a:rPr lang="en" sz="2000" b="1" u="sng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https://drive.google.com/file/d/1RLB5LMyL6PadhGljwO6aLxf7vUH9fPTH/view?usp=sharing</a:t>
            </a:r>
            <a:endParaRPr sz="2000" b="1">
              <a:solidFill>
                <a:srgbClr val="00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Decoder: </a:t>
            </a:r>
            <a:r>
              <a:rPr lang="en" sz="2000" b="1" u="sng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https://stylesuxx.github.io/steganography/</a:t>
            </a:r>
            <a:r>
              <a:rPr lang="en" sz="2000" b="1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000" b="1">
              <a:solidFill>
                <a:srgbClr val="00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RIP Aperi Solve…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6" name="Google Shape;59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198" y="3590548"/>
            <a:ext cx="1204600" cy="12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>
            <a:spLocks noGrp="1"/>
          </p:cNvSpPr>
          <p:nvPr>
            <p:ph type="title"/>
          </p:nvPr>
        </p:nvSpPr>
        <p:spPr>
          <a:xfrm>
            <a:off x="896100" y="348600"/>
            <a:ext cx="63642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>
                <a:solidFill>
                  <a:schemeClr val="accent1"/>
                </a:solidFill>
              </a:rPr>
              <a:t>#whoami</a:t>
            </a:r>
            <a:endParaRPr sz="4700">
              <a:solidFill>
                <a:schemeClr val="accent1"/>
              </a:solidFill>
            </a:endParaRPr>
          </a:p>
        </p:txBody>
      </p:sp>
      <p:sp>
        <p:nvSpPr>
          <p:cNvPr id="316" name="Google Shape;316;p43"/>
          <p:cNvSpPr txBox="1">
            <a:spLocks noGrp="1"/>
          </p:cNvSpPr>
          <p:nvPr>
            <p:ph type="subTitle" idx="1"/>
          </p:nvPr>
        </p:nvSpPr>
        <p:spPr>
          <a:xfrm>
            <a:off x="896100" y="1744075"/>
            <a:ext cx="5833500" cy="2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solidFill>
                  <a:schemeClr val="lt1"/>
                </a:solidFill>
              </a:rPr>
              <a:t>Molly 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9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2" name="Google Shape;602;p79"/>
          <p:cNvSpPr txBox="1">
            <a:spLocks noGrp="1"/>
          </p:cNvSpPr>
          <p:nvPr>
            <p:ph type="title"/>
          </p:nvPr>
        </p:nvSpPr>
        <p:spPr>
          <a:xfrm>
            <a:off x="0" y="1212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Geolocation &amp; Mapping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03" name="Google Shape;603;p79"/>
          <p:cNvSpPr txBox="1"/>
          <p:nvPr/>
        </p:nvSpPr>
        <p:spPr>
          <a:xfrm>
            <a:off x="98500" y="803400"/>
            <a:ext cx="80205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Geospy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AI Location model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Mainly for enterprises/government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Mapillary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Free, open, and crowd sourced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Access ANY cameras in the world (street levels)</a:t>
            </a:r>
            <a:endParaRPr sz="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Bellingcat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“Researchers, investigators and citizen journalists brought together by a passion for open source research.” (“Who We Are”, Bellingcat)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Heavily focuses on transparency, open-source, and journalism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Suncalc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specifically for the Sun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Also contains geodata for selected locations on the map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4" name="Google Shape;60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100" y="803400"/>
            <a:ext cx="2632076" cy="185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375" y="3210381"/>
            <a:ext cx="2213376" cy="116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0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80"/>
          <p:cNvSpPr txBox="1">
            <a:spLocks noGrp="1"/>
          </p:cNvSpPr>
          <p:nvPr>
            <p:ph type="title"/>
          </p:nvPr>
        </p:nvSpPr>
        <p:spPr>
          <a:xfrm>
            <a:off x="0" y="1838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and Credential Leaks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2" name="Google Shape;612;p80"/>
          <p:cNvSpPr txBox="1"/>
          <p:nvPr/>
        </p:nvSpPr>
        <p:spPr>
          <a:xfrm>
            <a:off x="0" y="901800"/>
            <a:ext cx="57381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Dehashed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Limited free access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Collects sensitive information in public and alert users on their data breaches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intelX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European based 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Looks at EVERYTHING (IDs, Emails, WHOIS, Darknet, etc.)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3" name="Google Shape;61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175" y="756495"/>
            <a:ext cx="5133073" cy="17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500" y="2765527"/>
            <a:ext cx="2647275" cy="1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0" name="Google Shape;620;p81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Threat Intelligence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21" name="Google Shape;621;p81"/>
          <p:cNvSpPr txBox="1"/>
          <p:nvPr/>
        </p:nvSpPr>
        <p:spPr>
          <a:xfrm>
            <a:off x="411175" y="1032500"/>
            <a:ext cx="52500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Analyse URLs, domains, malware files, digital footprints, etc for malicious activity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 b="1" u="sng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AbuselPDB</a:t>
            </a:r>
            <a:r>
              <a:rPr lang="en" sz="2000" u="sng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= Community driven threat reports of malicious IP addresses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2" name="Google Shape;62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575" y="987075"/>
            <a:ext cx="300037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2"/>
          <p:cNvSpPr txBox="1"/>
          <p:nvPr/>
        </p:nvSpPr>
        <p:spPr>
          <a:xfrm>
            <a:off x="411175" y="1032500"/>
            <a:ext cx="39747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8" name="Google Shape;628;p82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Threat Intelligence: </a:t>
            </a:r>
            <a:r>
              <a:rPr lang="en" u="sng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Virus Total</a:t>
            </a:r>
            <a:endParaRPr>
              <a:solidFill>
                <a:srgbClr val="00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629" name="Google Shape;629;p82"/>
          <p:cNvPicPr preferRelativeResize="0"/>
          <p:nvPr/>
        </p:nvPicPr>
        <p:blipFill rotWithShape="1">
          <a:blip r:embed="rId4">
            <a:alphaModFix/>
          </a:blip>
          <a:srcRect r="46227"/>
          <a:stretch/>
        </p:blipFill>
        <p:spPr>
          <a:xfrm>
            <a:off x="592500" y="956650"/>
            <a:ext cx="2405600" cy="34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2"/>
          <p:cNvSpPr txBox="1"/>
          <p:nvPr/>
        </p:nvSpPr>
        <p:spPr>
          <a:xfrm>
            <a:off x="3179525" y="1032500"/>
            <a:ext cx="55335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Scans files, URLs, and domains for malware using 70+ antivirus engines 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IOC Discovery</a:t>
            </a:r>
            <a:endParaRPr sz="2000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Indicators of Compromise can be malicious hashes, IP addresses, logs, etc that are added to a cloud-based threat intel ecosystem!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3"/>
          <p:cNvSpPr txBox="1">
            <a:spLocks noGrp="1"/>
          </p:cNvSpPr>
          <p:nvPr>
            <p:ph type="title" idx="2"/>
          </p:nvPr>
        </p:nvSpPr>
        <p:spPr>
          <a:xfrm>
            <a:off x="925750" y="1640525"/>
            <a:ext cx="242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6" name="Google Shape;636;p83"/>
          <p:cNvSpPr txBox="1">
            <a:spLocks noGrp="1"/>
          </p:cNvSpPr>
          <p:nvPr>
            <p:ph type="title"/>
          </p:nvPr>
        </p:nvSpPr>
        <p:spPr>
          <a:xfrm>
            <a:off x="925750" y="2130650"/>
            <a:ext cx="42360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Resources</a:t>
            </a:r>
            <a:endParaRPr/>
          </a:p>
        </p:txBody>
      </p:sp>
      <p:pic>
        <p:nvPicPr>
          <p:cNvPr id="637" name="Google Shape;637;p83" title="382315cf7f7dd697146533ea538db3a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75" y="770162"/>
            <a:ext cx="3603175" cy="36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4"/>
          <p:cNvSpPr txBox="1"/>
          <p:nvPr/>
        </p:nvSpPr>
        <p:spPr>
          <a:xfrm>
            <a:off x="691300" y="1032500"/>
            <a:ext cx="75078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Try these beginner-friendly OSINT challenges to test your new skills :)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https://tryhackme.com/p/OSINT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https://tryhackme.com/p/OSINTDojo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2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https://gralhix.com/list-of-osint-exercises/</a:t>
            </a:r>
            <a:r>
              <a:rPr lang="en" sz="2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-"/>
            </a:pPr>
            <a:r>
              <a:rPr lang="en" sz="2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https://sourcing.games/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3" name="Google Shape;643;p84"/>
          <p:cNvSpPr txBox="1">
            <a:spLocks noGrp="1"/>
          </p:cNvSpPr>
          <p:nvPr>
            <p:ph type="title"/>
          </p:nvPr>
        </p:nvSpPr>
        <p:spPr>
          <a:xfrm>
            <a:off x="0" y="261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More Trainings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5"/>
          <p:cNvSpPr txBox="1"/>
          <p:nvPr/>
        </p:nvSpPr>
        <p:spPr>
          <a:xfrm>
            <a:off x="388075" y="1327925"/>
            <a:ext cx="8283000" cy="29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National Cyber League (NCL)</a:t>
            </a:r>
            <a:endParaRPr sz="2000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OSINT, Crypto, Password Cracking, Log Analysis, Network Traffic, Scanning, Enumeration and Exploitation, Forensics, Web Security (you will learn a LOT)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Challenge Gym </a:t>
            </a: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with Walkthroughs + Individual/Team Game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Not free</a:t>
            </a: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(SWIFT will get vouchers for Fall/Spring, stay tuned!)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85"/>
          <p:cNvSpPr txBox="1">
            <a:spLocks noGrp="1"/>
          </p:cNvSpPr>
          <p:nvPr>
            <p:ph type="title"/>
          </p:nvPr>
        </p:nvSpPr>
        <p:spPr>
          <a:xfrm>
            <a:off x="0" y="55435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Competitions With OSINT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6"/>
          <p:cNvSpPr txBox="1"/>
          <p:nvPr/>
        </p:nvSpPr>
        <p:spPr>
          <a:xfrm>
            <a:off x="388075" y="1198750"/>
            <a:ext cx="82830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PicoCTF </a:t>
            </a:r>
            <a:endParaRPr sz="2000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Free CTF </a:t>
            </a: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hosted every year around March 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Contains General Skills, Web Exploitation, Cryptography, Reverse Engineering, Forensics, Binary Exploitation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OSINT challenges may be under General Skills or Forensics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PicoCTF always has their </a:t>
            </a:r>
            <a:r>
              <a:rPr lang="en" sz="20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PicoGym open for practice!</a:t>
            </a:r>
            <a:endParaRPr sz="2000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5" name="Google Shape;655;p86"/>
          <p:cNvSpPr txBox="1">
            <a:spLocks noGrp="1"/>
          </p:cNvSpPr>
          <p:nvPr>
            <p:ph type="title"/>
          </p:nvPr>
        </p:nvSpPr>
        <p:spPr>
          <a:xfrm>
            <a:off x="0" y="55435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Competitions With OSINT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896100" y="348600"/>
            <a:ext cx="63642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>
                <a:solidFill>
                  <a:schemeClr val="accent1"/>
                </a:solidFill>
              </a:rPr>
              <a:t>#whoami</a:t>
            </a:r>
            <a:endParaRPr sz="4700">
              <a:solidFill>
                <a:schemeClr val="accent1"/>
              </a:solidFill>
            </a:endParaRPr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1"/>
          </p:nvPr>
        </p:nvSpPr>
        <p:spPr>
          <a:xfrm>
            <a:off x="896100" y="1744075"/>
            <a:ext cx="5833500" cy="2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solidFill>
                  <a:schemeClr val="lt1"/>
                </a:solidFill>
              </a:rPr>
              <a:t>Jessica / Arsenic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solidFill>
                  <a:schemeClr val="lt1"/>
                </a:solidFill>
              </a:rPr>
              <a:t>Computer Informations Systems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Director of Marketing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325" name="Google Shape;325;p44" title="linkedin pfp.jpg"/>
          <p:cNvPicPr preferRelativeResize="0"/>
          <p:nvPr/>
        </p:nvPicPr>
        <p:blipFill rotWithShape="1">
          <a:blip r:embed="rId3">
            <a:alphaModFix/>
          </a:blip>
          <a:srcRect t="6498"/>
          <a:stretch/>
        </p:blipFill>
        <p:spPr>
          <a:xfrm>
            <a:off x="6173025" y="1123875"/>
            <a:ext cx="2578176" cy="30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 rotWithShape="1">
          <a:blip r:embed="rId4">
            <a:alphaModFix/>
          </a:blip>
          <a:srcRect l="12572" b="20166"/>
          <a:stretch/>
        </p:blipFill>
        <p:spPr>
          <a:xfrm>
            <a:off x="4636325" y="3095275"/>
            <a:ext cx="1201975" cy="10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OSINT?</a:t>
            </a:r>
            <a:endParaRPr/>
          </a:p>
        </p:txBody>
      </p:sp>
      <p:sp>
        <p:nvSpPr>
          <p:cNvPr id="333" name="Google Shape;333;p45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841362" y="1673275"/>
            <a:ext cx="856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OSINT Tool Demo</a:t>
            </a:r>
            <a:endParaRPr/>
          </a:p>
        </p:txBody>
      </p:sp>
      <p:sp>
        <p:nvSpPr>
          <p:cNvPr id="335" name="Google Shape;335;p4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841325" y="3119875"/>
            <a:ext cx="856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337" name="Google Shape;337;p4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4907023" y="1673275"/>
            <a:ext cx="755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8" name="Google Shape;338;p45"/>
          <p:cNvCxnSpPr/>
          <p:nvPr/>
        </p:nvCxnSpPr>
        <p:spPr>
          <a:xfrm>
            <a:off x="730663" y="1766770"/>
            <a:ext cx="0" cy="42570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9" name="Google Shape;339;p45"/>
          <p:cNvCxnSpPr/>
          <p:nvPr/>
        </p:nvCxnSpPr>
        <p:spPr>
          <a:xfrm>
            <a:off x="730663" y="3213370"/>
            <a:ext cx="0" cy="42570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" name="Google Shape;340;p45"/>
          <p:cNvCxnSpPr/>
          <p:nvPr/>
        </p:nvCxnSpPr>
        <p:spPr>
          <a:xfrm>
            <a:off x="4814863" y="1766770"/>
            <a:ext cx="0" cy="42570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1" name="Google Shape;341;p45"/>
          <p:cNvSpPr txBox="1">
            <a:spLocks noGrp="1"/>
          </p:cNvSpPr>
          <p:nvPr>
            <p:ph type="title" idx="3"/>
          </p:nvPr>
        </p:nvSpPr>
        <p:spPr>
          <a:xfrm>
            <a:off x="5627825" y="321841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42" name="Google Shape;342;p4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4771450" y="3152725"/>
            <a:ext cx="856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43" name="Google Shape;343;p45"/>
          <p:cNvCxnSpPr/>
          <p:nvPr/>
        </p:nvCxnSpPr>
        <p:spPr>
          <a:xfrm>
            <a:off x="4660788" y="3246220"/>
            <a:ext cx="0" cy="425700"/>
          </a:xfrm>
          <a:prstGeom prst="straightConnector1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>
            <a:spLocks noGrp="1"/>
          </p:cNvSpPr>
          <p:nvPr>
            <p:ph type="title" idx="2"/>
          </p:nvPr>
        </p:nvSpPr>
        <p:spPr>
          <a:xfrm>
            <a:off x="925750" y="1640525"/>
            <a:ext cx="242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title"/>
          </p:nvPr>
        </p:nvSpPr>
        <p:spPr>
          <a:xfrm>
            <a:off x="1011450" y="2585450"/>
            <a:ext cx="42360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is OSINT?</a:t>
            </a:r>
            <a:endParaRPr/>
          </a:p>
        </p:txBody>
      </p:sp>
      <p:pic>
        <p:nvPicPr>
          <p:cNvPr id="350" name="Google Shape;350;p46" title="d94c521d743e44f3e855e30464f398b2.jpg"/>
          <p:cNvPicPr preferRelativeResize="0"/>
          <p:nvPr/>
        </p:nvPicPr>
        <p:blipFill rotWithShape="1">
          <a:blip r:embed="rId3">
            <a:alphaModFix/>
          </a:blip>
          <a:srcRect l="9445" r="22154" b="15081"/>
          <a:stretch/>
        </p:blipFill>
        <p:spPr>
          <a:xfrm>
            <a:off x="5247450" y="1129975"/>
            <a:ext cx="3240526" cy="30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/>
        </p:nvSpPr>
        <p:spPr>
          <a:xfrm>
            <a:off x="333050" y="1013900"/>
            <a:ext cx="8283000" cy="3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 Intelligence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Have you ever: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Stalked someone on LinkedIn?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Look at ratemyprofessor for good teachers?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Play Geoguessr?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 have done OSINT :D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Finding publicly available information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47"/>
          <p:cNvSpPr txBox="1">
            <a:spLocks noGrp="1"/>
          </p:cNvSpPr>
          <p:nvPr>
            <p:ph type="title"/>
          </p:nvPr>
        </p:nvSpPr>
        <p:spPr>
          <a:xfrm>
            <a:off x="0" y="262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is OSINT?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750" y="477675"/>
            <a:ext cx="1859300" cy="152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738" y="2869275"/>
            <a:ext cx="1297325" cy="143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/>
        </p:nvSpPr>
        <p:spPr>
          <a:xfrm>
            <a:off x="560713" y="1013900"/>
            <a:ext cx="5482200" cy="3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Understand the Attacker</a:t>
            </a:r>
            <a:endParaRPr sz="2000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Learn how public data can be found to protect your own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0" y="262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Why Should You Learn OSINT?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65" name="Google Shape;365;p48" title="40e999c6758cfb344762755c999b159c.jpg"/>
          <p:cNvPicPr preferRelativeResize="0"/>
          <p:nvPr/>
        </p:nvPicPr>
        <p:blipFill rotWithShape="1">
          <a:blip r:embed="rId3">
            <a:alphaModFix/>
          </a:blip>
          <a:srcRect t="3782" b="8057"/>
          <a:stretch/>
        </p:blipFill>
        <p:spPr>
          <a:xfrm>
            <a:off x="5779776" y="1013900"/>
            <a:ext cx="2325550" cy="15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8" title="f05260669e03512d7d8af19736215d82.jpg"/>
          <p:cNvPicPr preferRelativeResize="0"/>
          <p:nvPr/>
        </p:nvPicPr>
        <p:blipFill rotWithShape="1">
          <a:blip r:embed="rId4">
            <a:alphaModFix/>
          </a:blip>
          <a:srcRect t="8044" b="22366"/>
          <a:stretch/>
        </p:blipFill>
        <p:spPr>
          <a:xfrm>
            <a:off x="752888" y="2831200"/>
            <a:ext cx="2079701" cy="144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/>
        </p:nvSpPr>
        <p:spPr>
          <a:xfrm>
            <a:off x="2832588" y="2846850"/>
            <a:ext cx="5750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AB40"/>
                </a:solidFill>
                <a:latin typeface="Poppins"/>
                <a:ea typeface="Poppins"/>
                <a:cs typeface="Poppins"/>
                <a:sym typeface="Poppins"/>
              </a:rPr>
              <a:t>Threat Intelligence/Reconnaissance</a:t>
            </a:r>
            <a:endParaRPr sz="2000">
              <a:solidFill>
                <a:srgbClr val="FFAB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Gather information on your target and their network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ari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9D9D9"/>
      </a:lt2>
      <a:accent1>
        <a:srgbClr val="FFAB40"/>
      </a:accent1>
      <a:accent2>
        <a:srgbClr val="F5F5F5"/>
      </a:accent2>
      <a:accent3>
        <a:srgbClr val="BBBBBB"/>
      </a:accent3>
      <a:accent4>
        <a:srgbClr val="2E1B11"/>
      </a:accent4>
      <a:accent5>
        <a:srgbClr val="FD0000"/>
      </a:accent5>
      <a:accent6>
        <a:srgbClr val="FF8D8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1837</Words>
  <Application>Microsoft Office PowerPoint</Application>
  <PresentationFormat>On-screen Show (16:9)</PresentationFormat>
  <Paragraphs>265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Poppins</vt:lpstr>
      <vt:lpstr>Poppins Light</vt:lpstr>
      <vt:lpstr>Roboto Condensed Light</vt:lpstr>
      <vt:lpstr>Macari Company Profile by Slidesgo</vt:lpstr>
      <vt:lpstr>All About OSINT</vt:lpstr>
      <vt:lpstr>[] Pals</vt:lpstr>
      <vt:lpstr>Alumni Mentorship</vt:lpstr>
      <vt:lpstr>#whoami</vt:lpstr>
      <vt:lpstr>#whoami</vt:lpstr>
      <vt:lpstr>Table of Contents</vt:lpstr>
      <vt:lpstr>01</vt:lpstr>
      <vt:lpstr>What is OSINT?</vt:lpstr>
      <vt:lpstr>Why Should You Learn OSINT?</vt:lpstr>
      <vt:lpstr>OSINT Pathways</vt:lpstr>
      <vt:lpstr>02</vt:lpstr>
      <vt:lpstr>OSINT Process </vt:lpstr>
      <vt:lpstr>Google Dorking</vt:lpstr>
      <vt:lpstr>Google Dorking: Search PDFs</vt:lpstr>
      <vt:lpstr>Google Dorking: Search Excel Sheets</vt:lpstr>
      <vt:lpstr>Google Dorking: Search Excel Sheets </vt:lpstr>
      <vt:lpstr>Google Dorking: Search Env Config Files</vt:lpstr>
      <vt:lpstr>Google Dorking: Search Env Config Files</vt:lpstr>
      <vt:lpstr>Google Dorking: Many Commands!</vt:lpstr>
      <vt:lpstr>Why Are There So Many Tools?</vt:lpstr>
      <vt:lpstr>Web Crawlers? Archiving? robots.txt?</vt:lpstr>
      <vt:lpstr>How Can We Use robots.txt for OSINT?</vt:lpstr>
      <vt:lpstr>How Can We Use robots.txt for OSINT?</vt:lpstr>
      <vt:lpstr>03</vt:lpstr>
      <vt:lpstr>Search &amp; Discovery: Wayback Machine</vt:lpstr>
      <vt:lpstr>Search &amp; Discovery: Wayback Machine</vt:lpstr>
      <vt:lpstr>Search &amp; Discovery: Shodan.io</vt:lpstr>
      <vt:lpstr>Search &amp; Discovery: Shodan.io</vt:lpstr>
      <vt:lpstr>Reverse Image Search</vt:lpstr>
      <vt:lpstr>Reverse Image Search: AI vs Webcrawler</vt:lpstr>
      <vt:lpstr>Reverse Image Search</vt:lpstr>
      <vt:lpstr>Social Media Intelligence</vt:lpstr>
      <vt:lpstr>Social Media Intelligence: Creepy</vt:lpstr>
      <vt:lpstr>Social Media Intelligence: Sock Puppets</vt:lpstr>
      <vt:lpstr>Domain &amp; Network Intelligence </vt:lpstr>
      <vt:lpstr>Domain &amp; Network Intelligence: TheHarvester </vt:lpstr>
      <vt:lpstr>Image &amp; Metadata Analysis</vt:lpstr>
      <vt:lpstr>Metadata Analysis: Aperi Solve</vt:lpstr>
      <vt:lpstr>Metadata Analysis: Steg Challenge</vt:lpstr>
      <vt:lpstr>Geolocation &amp; Mapping </vt:lpstr>
      <vt:lpstr>Data and Credential Leaks</vt:lpstr>
      <vt:lpstr>Threat Intelligence </vt:lpstr>
      <vt:lpstr>Threat Intelligence: Virus Total </vt:lpstr>
      <vt:lpstr>03</vt:lpstr>
      <vt:lpstr>More Trainings</vt:lpstr>
      <vt:lpstr>Competitions With OSINT</vt:lpstr>
      <vt:lpstr>Competitions With OSINT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Jessica Setiadhi</cp:lastModifiedBy>
  <cp:revision>1</cp:revision>
  <dcterms:modified xsi:type="dcterms:W3CDTF">2025-09-26T14:49:27Z</dcterms:modified>
</cp:coreProperties>
</file>